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1">
          <p15:clr>
            <a:srgbClr val="A4A3A4"/>
          </p15:clr>
        </p15:guide>
        <p15:guide id="2" orient="horz" pos="377">
          <p15:clr>
            <a:srgbClr val="A4A3A4"/>
          </p15:clr>
        </p15:guide>
        <p15:guide id="3" pos="5471">
          <p15:clr>
            <a:srgbClr val="A4A3A4"/>
          </p15:clr>
        </p15:guide>
        <p15:guide id="4" pos="2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3087"/>
    <a:srgbClr val="00A9F1"/>
    <a:srgbClr val="47B1E0"/>
    <a:srgbClr val="009CDE"/>
    <a:srgbClr val="99999A"/>
    <a:srgbClr val="77E0C1"/>
    <a:srgbClr val="B0008E"/>
    <a:srgbClr val="FF8F1C"/>
    <a:srgbClr val="00ACF5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 autoAdjust="0"/>
    <p:restoredTop sz="90312" autoAdjust="0"/>
  </p:normalViewPr>
  <p:slideViewPr>
    <p:cSldViewPr snapToObjects="1">
      <p:cViewPr>
        <p:scale>
          <a:sx n="145" d="100"/>
          <a:sy n="145" d="100"/>
        </p:scale>
        <p:origin x="3496" y="192"/>
      </p:cViewPr>
      <p:guideLst>
        <p:guide orient="horz" pos="3951"/>
        <p:guide orient="horz" pos="377"/>
        <p:guide pos="5471"/>
        <p:guide pos="2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858BF-E995-6B4A-A066-18CA04BBA799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647A9-C306-BB40-B7AB-6894368BB4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0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695E9-1DC5-9344-A1C3-9069609C108C}" type="datetimeFigureOut">
              <a:rPr lang="en-US" smtClean="0"/>
              <a:pPr/>
              <a:t>9/21/18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F319C-988A-5846-9E9C-782AF28753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164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50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81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76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baseline="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 descr="Lady_taking_money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/>
          <a:stretch/>
        </p:blipFill>
        <p:spPr>
          <a:xfrm>
            <a:off x="4452776" y="0"/>
            <a:ext cx="4691224" cy="6234176"/>
          </a:xfrm>
          <a:prstGeom prst="rect">
            <a:avLst/>
          </a:prstGeom>
        </p:spPr>
      </p:pic>
      <p:sp>
        <p:nvSpPr>
          <p:cNvPr id="13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1834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ibb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252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828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2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321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640015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640015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640015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640015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3733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4692" y="1648885"/>
            <a:ext cx="4394200" cy="3304116"/>
          </a:xfrm>
          <a:prstGeom prst="rect">
            <a:avLst/>
          </a:prstGeom>
        </p:spPr>
        <p:txBody>
          <a:bodyPr vert="horz"/>
          <a:lstStyle>
            <a:lvl1pPr marL="342900" indent="-342900"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5613" indent="-171450">
              <a:defRPr sz="1100">
                <a:solidFill>
                  <a:srgbClr val="7F7F7F"/>
                </a:solidFill>
                <a:latin typeface="Arial"/>
                <a:cs typeface="Arial"/>
              </a:defRPr>
            </a:lvl2pPr>
            <a:lvl3pPr marL="573088" indent="-117475">
              <a:defRPr sz="1000">
                <a:solidFill>
                  <a:srgbClr val="7F7F7F"/>
                </a:solidFill>
                <a:latin typeface="Arial"/>
                <a:cs typeface="Arial"/>
              </a:defRPr>
            </a:lvl3pPr>
          </a:lstStyle>
          <a:p>
            <a:pPr marL="285750" lvl="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411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3195638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2" name="Parallelogram 11"/>
          <p:cNvSpPr/>
          <p:nvPr userDrawn="1"/>
        </p:nvSpPr>
        <p:spPr>
          <a:xfrm>
            <a:off x="5943601" y="1574285"/>
            <a:ext cx="2629717" cy="421319"/>
          </a:xfrm>
          <a:prstGeom prst="parallelogram">
            <a:avLst/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2006601"/>
            <a:ext cx="2651973" cy="406188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71710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20737" y="15742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195638" y="2156885"/>
            <a:ext cx="2547677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000" b="1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195638" y="2413000"/>
            <a:ext cx="2547677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934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3032" y="1295400"/>
            <a:ext cx="8231258" cy="4976284"/>
          </a:xfrm>
          <a:prstGeom prst="rect">
            <a:avLst/>
          </a:prstGeom>
        </p:spPr>
        <p:txBody>
          <a:bodyPr vert="horz"/>
          <a:lstStyle>
            <a:lvl1pPr marL="280988" indent="-280988">
              <a:buFont typeface="Arial"/>
              <a:buChar char="•"/>
              <a:defRPr sz="2200">
                <a:solidFill>
                  <a:srgbClr val="003087"/>
                </a:solidFill>
                <a:latin typeface="Arial"/>
                <a:cs typeface="Arial"/>
              </a:defRPr>
            </a:lvl1pPr>
            <a:lvl2pPr marL="512763" indent="-231775">
              <a:buFont typeface="Arial"/>
              <a:buChar char="•"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806450" indent="-293688">
              <a:buFont typeface="Arial"/>
              <a:buChar char="•"/>
              <a:defRPr sz="18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 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54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24391" y="1505237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6318796" y="2943213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8796" y="1433630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1822648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arallelogram 22"/>
          <p:cNvSpPr/>
          <p:nvPr userDrawn="1"/>
        </p:nvSpPr>
        <p:spPr>
          <a:xfrm>
            <a:off x="424391" y="3605773"/>
            <a:ext cx="3377143" cy="317412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28796" y="3534166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53032" y="3923184"/>
            <a:ext cx="3533169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hevron 16"/>
          <p:cNvSpPr/>
          <p:nvPr userDrawn="1"/>
        </p:nvSpPr>
        <p:spPr>
          <a:xfrm>
            <a:off x="5334000" y="925104"/>
            <a:ext cx="609600" cy="5043897"/>
          </a:xfrm>
          <a:prstGeom prst="chevron">
            <a:avLst>
              <a:gd name="adj" fmla="val 89614"/>
            </a:avLst>
          </a:prstGeom>
          <a:solidFill>
            <a:srgbClr val="00308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8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953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5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3032" y="2108200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53032" y="3835401"/>
            <a:ext cx="3533169" cy="4593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="1">
                <a:solidFill>
                  <a:srgbClr val="009CDE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53032" y="4294716"/>
            <a:ext cx="3533169" cy="1524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arallelogram 14"/>
          <p:cNvSpPr>
            <a:spLocks noChangeAspect="1"/>
          </p:cNvSpPr>
          <p:nvPr userDrawn="1"/>
        </p:nvSpPr>
        <p:spPr>
          <a:xfrm>
            <a:off x="5643036" y="1485255"/>
            <a:ext cx="2823633" cy="2491444"/>
          </a:xfrm>
          <a:prstGeom prst="parallelogram">
            <a:avLst>
              <a:gd name="adj" fmla="val 18333"/>
            </a:avLst>
          </a:pr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6" name="Parallelogram 15"/>
          <p:cNvSpPr>
            <a:spLocks noChangeAspect="1"/>
          </p:cNvSpPr>
          <p:nvPr userDrawn="1"/>
        </p:nvSpPr>
        <p:spPr>
          <a:xfrm>
            <a:off x="4211885" y="2431532"/>
            <a:ext cx="2963898" cy="2243667"/>
          </a:xfrm>
          <a:prstGeom prst="parallelogram">
            <a:avLst>
              <a:gd name="adj" fmla="val 19972"/>
            </a:avLst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7" name="Parallelogram 16"/>
          <p:cNvSpPr>
            <a:spLocks noChangeAspect="1"/>
          </p:cNvSpPr>
          <p:nvPr userDrawn="1"/>
        </p:nvSpPr>
        <p:spPr>
          <a:xfrm>
            <a:off x="5490636" y="3034655"/>
            <a:ext cx="2878665" cy="2654947"/>
          </a:xfrm>
          <a:prstGeom prst="parallelogram">
            <a:avLst>
              <a:gd name="adj" fmla="val 19972"/>
            </a:avLst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497921" y="262903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76476" y="16180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33723" y="5153942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1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565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447676" y="1843117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/>
          <p:cNvSpPr/>
          <p:nvPr userDrawn="1"/>
        </p:nvSpPr>
        <p:spPr>
          <a:xfrm>
            <a:off x="5707110" y="1847949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/>
          <p:cNvSpPr/>
          <p:nvPr userDrawn="1"/>
        </p:nvSpPr>
        <p:spPr>
          <a:xfrm>
            <a:off x="3077393" y="1843117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3400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175253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779595" y="2108201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50851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076628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5702405" y="31242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161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arallelogram 16"/>
          <p:cNvSpPr/>
          <p:nvPr userDrawn="1"/>
        </p:nvSpPr>
        <p:spPr>
          <a:xfrm>
            <a:off x="577517" y="4061232"/>
            <a:ext cx="2629717" cy="981587"/>
          </a:xfrm>
          <a:prstGeom prst="parallelogram">
            <a:avLst/>
          </a:prstGeom>
          <a:solidFill>
            <a:srgbClr val="1E9E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/>
          <p:cNvSpPr/>
          <p:nvPr userDrawn="1"/>
        </p:nvSpPr>
        <p:spPr>
          <a:xfrm>
            <a:off x="5836951" y="4066064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 userDrawn="1"/>
        </p:nvSpPr>
        <p:spPr>
          <a:xfrm>
            <a:off x="3207234" y="4061232"/>
            <a:ext cx="2629717" cy="981587"/>
          </a:xfrm>
          <a:prstGeom prst="parallelogram">
            <a:avLst/>
          </a:prstGeom>
          <a:solidFill>
            <a:srgbClr val="89CA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6572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286289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914696" y="4317485"/>
            <a:ext cx="2471604" cy="432316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770011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395788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021565" y="1701800"/>
            <a:ext cx="2444750" cy="1524000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" descr="pp_h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41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2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00601" y="1648884"/>
            <a:ext cx="3025775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8267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Non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003087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7F7F7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6237732" y="6403401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8907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7018337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81001" y="2514600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4887547" y="6385568"/>
            <a:ext cx="2275253" cy="302199"/>
            <a:chOff x="4735147" y="6385568"/>
            <a:chExt cx="2275253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2363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800600" y="6385568"/>
            <a:ext cx="2275253" cy="302199"/>
            <a:chOff x="4735147" y="6385568"/>
            <a:chExt cx="2275253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067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00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53031" y="1648884"/>
            <a:ext cx="8332182" cy="4622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>
                <a:latin typeface="Arial"/>
                <a:cs typeface="Arial"/>
              </a:defRPr>
            </a:lvl2pPr>
            <a:lvl3pPr marL="914400" indent="0">
              <a:buNone/>
              <a:defRPr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79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6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1253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-458596" y="4246352"/>
            <a:ext cx="8497813" cy="1587024"/>
          </a:xfrm>
          <a:prstGeom prst="parallelogram">
            <a:avLst/>
          </a:pr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Parallelogram 9"/>
          <p:cNvSpPr/>
          <p:nvPr userDrawn="1"/>
        </p:nvSpPr>
        <p:spPr>
          <a:xfrm>
            <a:off x="-458596" y="2263927"/>
            <a:ext cx="7408653" cy="1587024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 145"/>
          <p:cNvSpPr/>
          <p:nvPr userDrawn="1"/>
        </p:nvSpPr>
        <p:spPr>
          <a:xfrm flipV="1">
            <a:off x="2353345" y="4559499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Shape 145"/>
          <p:cNvSpPr/>
          <p:nvPr userDrawn="1"/>
        </p:nvSpPr>
        <p:spPr>
          <a:xfrm flipV="1">
            <a:off x="2353345" y="2519497"/>
            <a:ext cx="0" cy="1054623"/>
          </a:xfrm>
          <a:prstGeom prst="line">
            <a:avLst/>
          </a:prstGeom>
          <a:ln w="12700" cmpd="sng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lIns="0" tIns="0" rIns="0" bIns="0"/>
          <a:lstStyle/>
          <a:p>
            <a:pPr>
              <a:defRPr sz="1200">
                <a:uFillTx/>
                <a:latin typeface="+mn-lt"/>
                <a:ea typeface="+mn-ea"/>
                <a:cs typeface="+mn-cs"/>
                <a:sym typeface="Helvetica"/>
              </a:defRPr>
            </a:pPr>
            <a:endParaRPr sz="120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31381" y="2448129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331381" y="4445001"/>
            <a:ext cx="1987004" cy="954107"/>
          </a:xfrm>
          <a:prstGeom prst="rect">
            <a:avLst/>
          </a:prstGeom>
        </p:spPr>
        <p:txBody>
          <a:bodyPr vert="horz" anchor="t" anchorCtr="1">
            <a:spAutoFit/>
          </a:bodyPr>
          <a:lstStyle>
            <a:lvl1pPr marL="0" indent="0">
              <a:spcBef>
                <a:spcPts val="0"/>
              </a:spcBef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>
              <a:buNone/>
              <a:defRPr lang="en-US" sz="5600" b="1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2509129" y="2420689"/>
            <a:ext cx="4244561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2509129" y="4388817"/>
            <a:ext cx="5417213" cy="1299583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buNone/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defRPr lang="en-US" sz="180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0" algn="l" defTabSz="457200" rtl="0" eaLnBrk="1" latinLnBrk="0" hangingPunct="1">
              <a:defRPr lang="en-US" sz="1800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0429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 with bulleted text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7675" y="1490134"/>
            <a:ext cx="3424238" cy="352213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endParaRPr lang="en-US" dirty="0"/>
          </a:p>
        </p:txBody>
      </p:sp>
      <p:sp>
        <p:nvSpPr>
          <p:cNvPr id="10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</a:t>
            </a:r>
            <a:r>
              <a:rPr lang="en-US" sz="700" b="0" i="0" kern="1200" baseline="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303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 userDrawn="1"/>
        </p:nvSpPr>
        <p:spPr>
          <a:xfrm>
            <a:off x="577517" y="3079645"/>
            <a:ext cx="2629717" cy="981587"/>
          </a:xfrm>
          <a:prstGeom prst="parallelogram">
            <a:avLst/>
          </a:pr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CD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>
            <a:off x="5836951" y="3084477"/>
            <a:ext cx="2629717" cy="981587"/>
          </a:xfrm>
          <a:prstGeom prst="parallelogram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/>
          <p:cNvSpPr/>
          <p:nvPr userDrawn="1"/>
        </p:nvSpPr>
        <p:spPr>
          <a:xfrm>
            <a:off x="3207234" y="3079645"/>
            <a:ext cx="2629717" cy="981587"/>
          </a:xfrm>
          <a:prstGeom prst="parallelogram">
            <a:avLst/>
          </a:pr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77517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15255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791200" y="4314049"/>
            <a:ext cx="2495526" cy="1309068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marL="0" indent="0" algn="l" defTabSz="4572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lang="en-US" sz="14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  <a:lvl2pPr marL="285750" indent="-285750" algn="l" defTabSz="457200" rtl="0" eaLnBrk="1" latinLnBrk="0" hangingPunct="1">
              <a:lnSpc>
                <a:spcPct val="130000"/>
              </a:lnSpc>
              <a:spcBef>
                <a:spcPct val="20000"/>
              </a:spcBef>
              <a:buClr>
                <a:srgbClr val="009CDE"/>
              </a:buClr>
              <a:buSzPct val="100000"/>
              <a:buFont typeface="Arial"/>
              <a:buBlip>
                <a:blip r:embed="rId2"/>
              </a:buBlip>
              <a:defRPr lang="en-US" sz="120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342900" indent="-115888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1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3pPr>
            <a:lvl4pPr marL="1714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Arial"/>
              <a:buChar char="•"/>
              <a:defRPr lang="en-US" sz="1200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4pPr>
            <a:lvl5pPr marL="514350" indent="-171450" algn="l" defTabSz="457200" rtl="0" eaLnBrk="1" latinLnBrk="0" hangingPunct="1">
              <a:lnSpc>
                <a:spcPct val="130000"/>
              </a:lnSpc>
              <a:spcBef>
                <a:spcPct val="0"/>
              </a:spcBef>
              <a:buFont typeface="Wingdings" charset="2"/>
              <a:buChar char="§"/>
              <a:defRPr lang="en-US" sz="1000" kern="1200" dirty="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5pPr>
          </a:lstStyle>
          <a:p>
            <a:pPr lvl="1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5702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295672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971139" y="3296299"/>
            <a:ext cx="2495528" cy="629468"/>
          </a:xfrm>
          <a:prstGeom prst="rect">
            <a:avLst/>
          </a:prstGeom>
        </p:spPr>
        <p:txBody>
          <a:bodyPr vert="horz" lIns="0"/>
          <a:lstStyle>
            <a:lvl1pPr marL="0" indent="0" algn="ctr">
              <a:buNone/>
              <a:defRPr sz="18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 descr="pp_h_1C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881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1346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1346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1346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636592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636592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636592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115554" y="186807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115554" y="305810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5115554" y="4221307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400800" y="219727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400800" y="338730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400800" y="4550510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1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0" name="Picture 29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2" name="Group 31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82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Blue Background">
    <p:bg>
      <p:bgPr>
        <a:solidFill>
          <a:srgbClr val="0030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09370" y="86903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477980" y="193972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503700" y="3046389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33381" y="86287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009CD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3381" y="19475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FF8F1C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833381" y="2969334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B0008E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472310" y="4155023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472310" y="5269141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1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833381" y="4078326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77E0C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lv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Font typeface="Arial"/>
              <a:buNone/>
            </a:pPr>
            <a:r>
              <a:rPr lang="en-US" dirty="0"/>
              <a:t>Click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833381" y="5105255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200" b="0" kern="1200" dirty="0" smtClean="0">
                <a:solidFill>
                  <a:srgbClr val="D9D9D9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362625" y="2457389"/>
            <a:ext cx="3578590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9600" b="1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91597" y="3895798"/>
            <a:ext cx="1622118" cy="63711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1800" b="0" kern="1200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9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3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54690" y="328420"/>
            <a:ext cx="8229600" cy="591593"/>
          </a:xfrm>
          <a:prstGeom prst="rect">
            <a:avLst/>
          </a:prstGeom>
        </p:spPr>
        <p:txBody>
          <a:bodyPr vert="horz"/>
          <a:lstStyle>
            <a:lvl1pPr algn="l">
              <a:defRPr lang="en-US" sz="2400" b="1" kern="1200" dirty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354693" y="813705"/>
            <a:ext cx="3121025" cy="83608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lang="en-US" sz="1600" b="0" kern="1200" dirty="0" smtClean="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3pPr>
            <a:lvl4pPr>
              <a:defRPr lang="en-US" sz="1600" b="0" kern="1200" dirty="0" smtClean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4pPr>
            <a:lvl5pPr>
              <a:defRPr lang="en-US" sz="1600" b="0" kern="1200" dirty="0">
                <a:solidFill>
                  <a:srgbClr val="009CDE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6" name="Picture 2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08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2666303"/>
            <a:ext cx="7809325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AutoShape 1"/>
          <p:cNvSpPr>
            <a:spLocks/>
          </p:cNvSpPr>
          <p:nvPr userDrawn="1"/>
        </p:nvSpPr>
        <p:spPr bwMode="auto">
          <a:xfrm>
            <a:off x="1205374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chemeClr val="bg1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chemeClr val="bg1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pp_h_1C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4" y="6429475"/>
            <a:ext cx="668061" cy="1620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259147" y="6385568"/>
            <a:ext cx="2275253" cy="302199"/>
            <a:chOff x="4735147" y="6385568"/>
            <a:chExt cx="2275253" cy="30219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3169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99999A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pic>
        <p:nvPicPr>
          <p:cNvPr id="5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 userDrawn="1"/>
        </p:nvGrpSpPr>
        <p:grpSpPr>
          <a:xfrm>
            <a:off x="6237732" y="6373284"/>
            <a:ext cx="2296668" cy="302199"/>
            <a:chOff x="4800600" y="6373284"/>
            <a:chExt cx="2296668" cy="30219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69853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47413" cy="5334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19201"/>
            <a:ext cx="8247412" cy="4924425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 marL="571500" indent="-228600">
              <a:defRPr/>
            </a:lvl2pPr>
            <a:lvl3pPr marL="800100" indent="-228600">
              <a:defRPr/>
            </a:lvl3pPr>
            <a:lvl4pPr marL="1028700" indent="-280988">
              <a:defRPr/>
            </a:lvl4pPr>
            <a:lvl5pPr marL="12573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895063" y="6553200"/>
            <a:ext cx="906037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D854ACF-EFF3-42D3-AB5F-408268493A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bg>
      <p:bgPr>
        <a:solidFill>
          <a:srgbClr val="009C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shap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2"/>
          <a:stretch/>
        </p:blipFill>
        <p:spPr>
          <a:xfrm flipH="1" flipV="1">
            <a:off x="7103530" y="0"/>
            <a:ext cx="2040471" cy="68580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FFFFFF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AutoShape 1"/>
          <p:cNvSpPr>
            <a:spLocks/>
          </p:cNvSpPr>
          <p:nvPr userDrawn="1"/>
        </p:nvSpPr>
        <p:spPr bwMode="auto">
          <a:xfrm>
            <a:off x="449263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© 2016 PayPal Inc. All rights reserved.</a:t>
            </a:r>
            <a:r>
              <a:rPr lang="en-US" sz="700" b="0" i="0" baseline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 Confidential and proprietary</a:t>
            </a:r>
            <a:r>
              <a:rPr lang="en-US" sz="700" b="0" i="0" dirty="0">
                <a:solidFill>
                  <a:srgbClr val="FFFFFF"/>
                </a:solidFill>
                <a:latin typeface="Arial"/>
                <a:cs typeface="Arial"/>
                <a:sym typeface="Futura Std Book" charset="0"/>
              </a:rPr>
              <a:t>.</a:t>
            </a:r>
            <a:endParaRPr lang="en-US" sz="700" b="0" i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0" name="Picture 9" descr="pp_v_color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258" y="5316152"/>
            <a:ext cx="1159404" cy="1143683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4735147" y="6385568"/>
            <a:ext cx="2275253" cy="302199"/>
            <a:chOff x="4735147" y="6385568"/>
            <a:chExt cx="2275253" cy="30219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147" y="6397345"/>
              <a:ext cx="282993" cy="272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980677" y="6385568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185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009CD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5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9999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50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B0008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53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77E0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95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/>
          <p:nvPr userDrawn="1"/>
        </p:nvSpPr>
        <p:spPr>
          <a:xfrm>
            <a:off x="7112002" y="0"/>
            <a:ext cx="2031999" cy="6858000"/>
          </a:xfrm>
          <a:custGeom>
            <a:avLst/>
            <a:gdLst>
              <a:gd name="connsiteX0" fmla="*/ 0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0 w 2031999"/>
              <a:gd name="connsiteY4" fmla="*/ 0 h 5143500"/>
              <a:gd name="connsiteX0" fmla="*/ 1073727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73727 w 2031999"/>
              <a:gd name="connsiteY4" fmla="*/ 0 h 5143500"/>
              <a:gd name="connsiteX0" fmla="*/ 1362363 w 2031999"/>
              <a:gd name="connsiteY0" fmla="*/ 0 h 5149273"/>
              <a:gd name="connsiteX1" fmla="*/ 2031999 w 2031999"/>
              <a:gd name="connsiteY1" fmla="*/ 5773 h 5149273"/>
              <a:gd name="connsiteX2" fmla="*/ 2031999 w 2031999"/>
              <a:gd name="connsiteY2" fmla="*/ 5149273 h 5149273"/>
              <a:gd name="connsiteX3" fmla="*/ 0 w 2031999"/>
              <a:gd name="connsiteY3" fmla="*/ 5149273 h 5149273"/>
              <a:gd name="connsiteX4" fmla="*/ 1362363 w 2031999"/>
              <a:gd name="connsiteY4" fmla="*/ 0 h 5149273"/>
              <a:gd name="connsiteX0" fmla="*/ 1067954 w 2031999"/>
              <a:gd name="connsiteY0" fmla="*/ 0 h 5143500"/>
              <a:gd name="connsiteX1" fmla="*/ 2031999 w 2031999"/>
              <a:gd name="connsiteY1" fmla="*/ 0 h 5143500"/>
              <a:gd name="connsiteX2" fmla="*/ 2031999 w 2031999"/>
              <a:gd name="connsiteY2" fmla="*/ 5143500 h 5143500"/>
              <a:gd name="connsiteX3" fmla="*/ 0 w 2031999"/>
              <a:gd name="connsiteY3" fmla="*/ 5143500 h 5143500"/>
              <a:gd name="connsiteX4" fmla="*/ 1067954 w 2031999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999" h="5143500">
                <a:moveTo>
                  <a:pt x="1067954" y="0"/>
                </a:moveTo>
                <a:lnTo>
                  <a:pt x="2031999" y="0"/>
                </a:lnTo>
                <a:lnTo>
                  <a:pt x="2031999" y="5143500"/>
                </a:lnTo>
                <a:lnTo>
                  <a:pt x="0" y="5143500"/>
                </a:lnTo>
                <a:lnTo>
                  <a:pt x="1067954" y="0"/>
                </a:lnTo>
                <a:close/>
              </a:path>
            </a:pathLst>
          </a:custGeom>
          <a:solidFill>
            <a:srgbClr val="FF8F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latin typeface="Arial"/>
              <a:cs typeface="Arial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264" y="1740488"/>
            <a:ext cx="5348313" cy="2808429"/>
          </a:xfrm>
          <a:prstGeom prst="rect">
            <a:avLst/>
          </a:prstGeom>
        </p:spPr>
        <p:txBody>
          <a:bodyPr vert="horz" lIns="0"/>
          <a:lstStyle>
            <a:lvl1pPr marL="0" indent="0">
              <a:buNone/>
              <a:defRPr sz="3600" b="1" i="1">
                <a:solidFill>
                  <a:srgbClr val="003087"/>
                </a:solidFill>
                <a:latin typeface="Arial"/>
                <a:cs typeface="Arial"/>
              </a:defRPr>
            </a:lvl1pPr>
            <a:lvl2pPr marL="0" indent="0">
              <a:buNone/>
              <a:defRPr sz="2000">
                <a:solidFill>
                  <a:srgbClr val="003087"/>
                </a:solidFill>
                <a:latin typeface="Arial"/>
                <a:cs typeface="Arial"/>
              </a:defRPr>
            </a:lvl2pPr>
            <a:lvl3pPr marL="0" indent="0">
              <a:buNone/>
              <a:defRPr sz="1200">
                <a:solidFill>
                  <a:srgbClr val="003087"/>
                </a:solidFill>
                <a:latin typeface="Arial"/>
                <a:cs typeface="Arial"/>
              </a:defRPr>
            </a:lvl3pPr>
            <a:lvl4pPr marL="1371600" indent="0">
              <a:buNone/>
              <a:defRPr>
                <a:latin typeface="Arial"/>
                <a:cs typeface="Arial"/>
              </a:defRPr>
            </a:lvl4pPr>
            <a:lvl5pPr marL="1828800" indent="0"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utoShape 1"/>
          <p:cNvSpPr>
            <a:spLocks/>
          </p:cNvSpPr>
          <p:nvPr userDrawn="1"/>
        </p:nvSpPr>
        <p:spPr bwMode="auto">
          <a:xfrm>
            <a:off x="1204029" y="6468470"/>
            <a:ext cx="3619500" cy="220133"/>
          </a:xfrm>
          <a:custGeom>
            <a:avLst/>
            <a:gdLst>
              <a:gd name="T0" fmla="*/ 1809750 w 21600"/>
              <a:gd name="T1" fmla="*/ 82550 h 21600"/>
              <a:gd name="T2" fmla="*/ 1809750 w 21600"/>
              <a:gd name="T3" fmla="*/ 82550 h 21600"/>
              <a:gd name="T4" fmla="*/ 1809750 w 21600"/>
              <a:gd name="T5" fmla="*/ 82550 h 21600"/>
              <a:gd name="T6" fmla="*/ 1809750 w 21600"/>
              <a:gd name="T7" fmla="*/ 82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© 2016 PayPal Inc. All rights reserved. Confidential and proprietary.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  <a:p>
            <a:pPr defTabSz="457200">
              <a:lnSpc>
                <a:spcPct val="100000"/>
              </a:lnSpc>
              <a:defRPr/>
            </a:pPr>
            <a:r>
              <a:rPr lang="en-US" sz="700" b="0" i="0" kern="1200" dirty="0">
                <a:solidFill>
                  <a:srgbClr val="A7A8A9"/>
                </a:solidFill>
                <a:latin typeface="Arial"/>
                <a:ea typeface="+mn-ea"/>
                <a:cs typeface="Arial"/>
                <a:sym typeface="Futura Std Book" charset="0"/>
              </a:rPr>
              <a:t> </a:t>
            </a:r>
            <a:endParaRPr lang="en-US" sz="700" b="0" i="0" kern="1200" dirty="0">
              <a:solidFill>
                <a:srgbClr val="A7A8A9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32973" y="6373284"/>
            <a:ext cx="3386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392A089F-6FA7-E74D-8B91-14056D11BB2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1" descr="pp_h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4" y="6428204"/>
            <a:ext cx="668061" cy="1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 userDrawn="1"/>
        </p:nvGrpSpPr>
        <p:grpSpPr>
          <a:xfrm>
            <a:off x="4800600" y="6373284"/>
            <a:ext cx="2296668" cy="302199"/>
            <a:chOff x="4800600" y="6373284"/>
            <a:chExt cx="2296668" cy="30219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6402440"/>
              <a:ext cx="283464" cy="27304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067545" y="6373284"/>
              <a:ext cx="2029723" cy="302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Arial"/>
                  <a:cs typeface="Arial"/>
                </a:rPr>
                <a:t>Global Technology Education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816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3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89" r:id="rId2"/>
    <p:sldLayoutId id="2147483656" r:id="rId3"/>
    <p:sldLayoutId id="2147483666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55" r:id="rId10"/>
    <p:sldLayoutId id="2147483667" r:id="rId11"/>
    <p:sldLayoutId id="2147483674" r:id="rId12"/>
    <p:sldLayoutId id="2147483671" r:id="rId13"/>
    <p:sldLayoutId id="214748366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73" r:id="rId24"/>
    <p:sldLayoutId id="2147483672" r:id="rId25"/>
    <p:sldLayoutId id="2147483650" r:id="rId26"/>
    <p:sldLayoutId id="2147483657" r:id="rId27"/>
    <p:sldLayoutId id="2147483665" r:id="rId28"/>
    <p:sldLayoutId id="2147483670" r:id="rId29"/>
    <p:sldLayoutId id="2147483679" r:id="rId30"/>
    <p:sldLayoutId id="2147483677" r:id="rId31"/>
    <p:sldLayoutId id="2147483676" r:id="rId32"/>
    <p:sldLayoutId id="2147483675" r:id="rId33"/>
    <p:sldLayoutId id="2147483678" r:id="rId34"/>
    <p:sldLayoutId id="2147483649" r:id="rId35"/>
    <p:sldLayoutId id="2147483669" r:id="rId36"/>
    <p:sldLayoutId id="2147483690" r:id="rId3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scispike.com/" TargetMode="Externa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4496F9-DA06-D343-89D0-712ABE996B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 of Topics and Partitions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008947-EDBA-AF47-A0DA-944E1DCAB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51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C0EB-DBE9-FA4F-AE74-25B4B8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and Availability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2D05B-BE46-C144-B302-3E34AE41F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4CB57-757F-C64F-8FAA-E30F8BA040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Intra-cluster replication</a:t>
            </a:r>
          </a:p>
          <a:p>
            <a:r>
              <a:rPr lang="en-US" dirty="0"/>
              <a:t>A partition can have multiple replicas, each on a different broker</a:t>
            </a:r>
          </a:p>
          <a:p>
            <a:r>
              <a:rPr lang="en-US" dirty="0"/>
              <a:t>Clean broker shutdown: the controller moves the leaders off the broker that is shutting down</a:t>
            </a:r>
          </a:p>
          <a:p>
            <a:pPr lvl="1"/>
            <a:r>
              <a:rPr lang="en-US" dirty="0"/>
              <a:t>Takes a couple of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Unclean shutdown: the loss of availability is dependent on the number of partitions</a:t>
            </a:r>
          </a:p>
          <a:p>
            <a:pPr lvl="1"/>
            <a:r>
              <a:rPr lang="en-US" dirty="0"/>
              <a:t>All replicas become unavailable at the same time</a:t>
            </a:r>
          </a:p>
          <a:p>
            <a:pPr lvl="1"/>
            <a:r>
              <a:rPr lang="en-US" dirty="0"/>
              <a:t>A new leader must be elected </a:t>
            </a:r>
          </a:p>
          <a:p>
            <a:pPr lvl="1"/>
            <a:r>
              <a:rPr lang="en-US" dirty="0"/>
              <a:t>Potential unavailability in seconds</a:t>
            </a:r>
          </a:p>
        </p:txBody>
      </p:sp>
    </p:spTree>
    <p:extLst>
      <p:ext uri="{BB962C8B-B14F-4D97-AF65-F5344CB8AC3E}">
        <p14:creationId xmlns:p14="http://schemas.microsoft.com/office/powerpoint/2010/main" val="273420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57E2-57F0-784E-B039-497A519E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and End-to-End Latency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0FFEB-FF82-9846-9EFF-B9CE6C57B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72034-3BEB-AB49-A477-6849776416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Consumers can consume a message after it has been committed</a:t>
            </a:r>
          </a:p>
          <a:p>
            <a:pPr lvl="1"/>
            <a:r>
              <a:rPr lang="en-US" dirty="0"/>
              <a:t>Requires replication to all in-sync replicas</a:t>
            </a:r>
          </a:p>
          <a:p>
            <a:r>
              <a:rPr lang="en-US" dirty="0"/>
              <a:t>Commit time can be significant</a:t>
            </a:r>
          </a:p>
          <a:p>
            <a:pPr lvl="1"/>
            <a:r>
              <a:rPr lang="en-US" dirty="0"/>
              <a:t>Too  long for some real-time systems</a:t>
            </a:r>
          </a:p>
          <a:p>
            <a:pPr lvl="1"/>
            <a:endParaRPr lang="en-US" dirty="0"/>
          </a:p>
          <a:p>
            <a:r>
              <a:rPr lang="en-US" dirty="0"/>
              <a:t>A rule of thumb:</a:t>
            </a:r>
          </a:p>
          <a:p>
            <a:pPr lvl="1"/>
            <a:r>
              <a:rPr lang="en-US" dirty="0"/>
              <a:t>Limit the number of partitions per broker to:</a:t>
            </a:r>
            <a:br>
              <a:rPr lang="en-US" dirty="0"/>
            </a:br>
            <a:r>
              <a:rPr lang="en-US" i="1" dirty="0"/>
              <a:t> 100 x (number of brokers) x (replication factor)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3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68398-FE9D-5D4F-9E36-8095E7FC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and Client Memory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2A7F6-E0E2-9147-BF61-B7C3A646E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24B2C-0833-EA41-838B-D94544CB64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 producer can set the amount of memory for buffering messages</a:t>
            </a:r>
          </a:p>
          <a:p>
            <a:pPr lvl="1"/>
            <a:r>
              <a:rPr lang="en-US" dirty="0"/>
              <a:t>Messages are buffered per partition</a:t>
            </a:r>
          </a:p>
          <a:p>
            <a:pPr lvl="1"/>
            <a:r>
              <a:rPr lang="en-US" dirty="0"/>
              <a:t>When buffer is full, messages are sent to the broker</a:t>
            </a:r>
          </a:p>
          <a:p>
            <a:r>
              <a:rPr lang="en-US" dirty="0"/>
              <a:t>More partitions: more message buffering in the producer</a:t>
            </a:r>
          </a:p>
          <a:p>
            <a:r>
              <a:rPr lang="en-US" dirty="0"/>
              <a:t>If out of memory, producer will block or drop new messages</a:t>
            </a:r>
          </a:p>
          <a:p>
            <a:pPr lvl="1"/>
            <a:r>
              <a:rPr lang="en-US" dirty="0"/>
              <a:t>Reconfigure</a:t>
            </a:r>
          </a:p>
          <a:p>
            <a:r>
              <a:rPr lang="en-US" dirty="0"/>
              <a:t>Allocate at least a few tens of KB per partition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97EAA-5143-634A-9636-FAF1D372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88922-02B3-3C49-835C-E2D7623E8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DB36A-2609-1D4A-8B9B-2AC1BF7ED6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Design topics based on your application semantics</a:t>
            </a:r>
          </a:p>
          <a:p>
            <a:pPr lvl="1"/>
            <a:r>
              <a:rPr lang="en-US" dirty="0"/>
              <a:t>Message types</a:t>
            </a:r>
          </a:p>
          <a:p>
            <a:pPr lvl="1"/>
            <a:r>
              <a:rPr lang="en-US" dirty="0"/>
              <a:t>Consumer concerns</a:t>
            </a:r>
          </a:p>
          <a:p>
            <a:pPr lvl="1"/>
            <a:r>
              <a:rPr lang="en-US" dirty="0"/>
              <a:t>Subscription granularity</a:t>
            </a:r>
          </a:p>
          <a:p>
            <a:r>
              <a:rPr lang="en-US" dirty="0"/>
              <a:t>Decide on the number of partitions based on throughput</a:t>
            </a:r>
          </a:p>
          <a:p>
            <a:pPr lvl="1"/>
            <a:r>
              <a:rPr lang="en-US" dirty="0"/>
              <a:t>The more partitions, the higher theoretical throughput</a:t>
            </a:r>
          </a:p>
          <a:p>
            <a:pPr lvl="1"/>
            <a:r>
              <a:rPr lang="en-US" dirty="0"/>
              <a:t>Not without penalty</a:t>
            </a:r>
          </a:p>
          <a:p>
            <a:pPr lvl="2"/>
            <a:r>
              <a:rPr lang="en-US" dirty="0"/>
              <a:t>File handlers, consumer memory, latency,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Evaluate to </a:t>
            </a:r>
            <a:r>
              <a:rPr lang="en-US" dirty="0" err="1"/>
              <a:t>overpartition</a:t>
            </a:r>
            <a:r>
              <a:rPr lang="en-US" dirty="0"/>
              <a:t> to accommodate future growth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1F34-A78C-004A-9E89-9D6B1F6C4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Design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21E7A-E4AE-964F-9733-628423CC5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A0EE2-31D3-AA44-B511-F08165F627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Let's assume you'll have to collect information from devices installed to keep track of the vitals of a set of patients</a:t>
            </a:r>
          </a:p>
          <a:p>
            <a:pPr lvl="1"/>
            <a:r>
              <a:rPr lang="en-US" dirty="0"/>
              <a:t>The patients are being treated from their home</a:t>
            </a:r>
          </a:p>
          <a:p>
            <a:pPr lvl="1"/>
            <a:r>
              <a:rPr lang="en-US" dirty="0"/>
              <a:t>You may assume that the patients produce 10 messages per second on average</a:t>
            </a:r>
          </a:p>
          <a:p>
            <a:pPr lvl="1"/>
            <a:r>
              <a:rPr lang="en-US" dirty="0"/>
              <a:t>You may have up to 1 million patients being tracked at the same time</a:t>
            </a:r>
          </a:p>
          <a:p>
            <a:r>
              <a:rPr lang="en-US" dirty="0"/>
              <a:t>Multiple stakeholders</a:t>
            </a:r>
          </a:p>
          <a:p>
            <a:pPr lvl="1"/>
            <a:r>
              <a:rPr lang="en-US" dirty="0"/>
              <a:t>Nurse: Keeps track of a number of patients</a:t>
            </a:r>
          </a:p>
          <a:p>
            <a:pPr lvl="1"/>
            <a:r>
              <a:rPr lang="en-US" dirty="0"/>
              <a:t>Service technician: Need to know when a device goes down</a:t>
            </a:r>
          </a:p>
          <a:p>
            <a:pPr lvl="1"/>
            <a:r>
              <a:rPr lang="en-US" dirty="0"/>
              <a:t>Billing: Keeps track of events that are billable</a:t>
            </a:r>
          </a:p>
          <a:p>
            <a:pPr lvl="1"/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80708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7609E-9766-8A45-A40D-8FFCD545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Design... The Question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A4D00-B55E-E74F-AC06-98732805B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0BCBF-257D-E643-AD38-006EB1CDB6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would be the topics for such a system?</a:t>
            </a:r>
          </a:p>
          <a:p>
            <a:r>
              <a:rPr lang="en-US" dirty="0"/>
              <a:t>How do we decide how many partitions per topic?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8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35F4-F32A-E04A-ADBA-1B3841200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24195-F816-0A47-B68D-3985DA1B7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D8162-4808-F04C-A299-11B09D8F60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We'll take a look at a small sleeve of the problem</a:t>
            </a:r>
          </a:p>
          <a:p>
            <a:r>
              <a:rPr lang="en-US" dirty="0"/>
              <a:t>Service technician's view:</a:t>
            </a:r>
          </a:p>
          <a:p>
            <a:pPr lvl="1"/>
            <a:r>
              <a:rPr lang="en-US" dirty="0"/>
              <a:t>Assuming all devices send a heartbeat</a:t>
            </a:r>
          </a:p>
          <a:p>
            <a:pPr lvl="1"/>
            <a:r>
              <a:rPr lang="en-US" dirty="0"/>
              <a:t>We want to know if the devices go offline and when they come back online</a:t>
            </a:r>
          </a:p>
          <a:p>
            <a:r>
              <a:rPr lang="en-US" dirty="0"/>
              <a:t>We'll implement a processor that listens to the incoming heartbeats and decides if the device is online or offline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687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A41EB-24BC-8C41-8056-4B4ED2C8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We'll Run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DC205-EC72-FE46-92B8-09768B5D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DEF44-65F0-BE4E-B7E6-8479589A018D}"/>
              </a:ext>
            </a:extLst>
          </p:cNvPr>
          <p:cNvSpPr/>
          <p:nvPr/>
        </p:nvSpPr>
        <p:spPr>
          <a:xfrm>
            <a:off x="3075496" y="1752600"/>
            <a:ext cx="3209826" cy="32763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/>
              <a:t>Kafka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2D703-1EA6-A14D-98D2-BE3A98369E18}"/>
              </a:ext>
            </a:extLst>
          </p:cNvPr>
          <p:cNvSpPr/>
          <p:nvPr/>
        </p:nvSpPr>
        <p:spPr>
          <a:xfrm>
            <a:off x="3474564" y="3976761"/>
            <a:ext cx="2411690" cy="44490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device-event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94721-DF08-D24A-94FB-2D9537EA42C0}"/>
              </a:ext>
            </a:extLst>
          </p:cNvPr>
          <p:cNvSpPr/>
          <p:nvPr/>
        </p:nvSpPr>
        <p:spPr>
          <a:xfrm>
            <a:off x="3474564" y="2785057"/>
            <a:ext cx="2411690" cy="444905"/>
          </a:xfrm>
          <a:prstGeom prst="rect">
            <a:avLst/>
          </a:prstGeom>
          <a:solidFill>
            <a:schemeClr val="dk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device-heartbeat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2119A-7AFB-A84C-99A7-299EBC0A78DF}"/>
              </a:ext>
            </a:extLst>
          </p:cNvPr>
          <p:cNvSpPr/>
          <p:nvPr/>
        </p:nvSpPr>
        <p:spPr>
          <a:xfrm>
            <a:off x="148473" y="1791056"/>
            <a:ext cx="2411690" cy="127680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Device Simulator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67009-7775-664C-B87D-54192D6C03F5}"/>
              </a:ext>
            </a:extLst>
          </p:cNvPr>
          <p:cNvSpPr/>
          <p:nvPr/>
        </p:nvSpPr>
        <p:spPr>
          <a:xfrm>
            <a:off x="6579910" y="2278675"/>
            <a:ext cx="2411690" cy="222416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>
                <a:solidFill>
                  <a:schemeClr val="bg1"/>
                </a:solidFill>
              </a:rPr>
              <a:t>Processor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302454-432F-F04F-B019-3A20E15F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12" y="2914888"/>
            <a:ext cx="680567" cy="9391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F3E260-0CA7-AC49-BA35-BD790C9BD709}"/>
              </a:ext>
            </a:extLst>
          </p:cNvPr>
          <p:cNvSpPr/>
          <p:nvPr/>
        </p:nvSpPr>
        <p:spPr>
          <a:xfrm>
            <a:off x="148473" y="3854033"/>
            <a:ext cx="2411690" cy="127680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>
                <a:solidFill>
                  <a:schemeClr val="bg1"/>
                </a:solidFill>
              </a:rPr>
              <a:t>console-consumer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E96023CB-4401-144B-ABB2-C35A72980785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2560163" y="2429459"/>
            <a:ext cx="914401" cy="578051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4F4F7D5-ABEE-B04F-A72F-D208B0A70F47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5886254" y="3007510"/>
            <a:ext cx="693656" cy="383245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0D119C7-1CBD-F241-A691-6126728B144F}"/>
              </a:ext>
            </a:extLst>
          </p:cNvPr>
          <p:cNvCxnSpPr>
            <a:stCxn id="6" idx="1"/>
            <a:endCxn id="11" idx="3"/>
          </p:cNvCxnSpPr>
          <p:nvPr/>
        </p:nvCxnSpPr>
        <p:spPr>
          <a:xfrm rot="10800000" flipV="1">
            <a:off x="2560164" y="4199214"/>
            <a:ext cx="914401" cy="29322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52C331FC-72AD-C842-88A4-F055631CAA67}"/>
              </a:ext>
            </a:extLst>
          </p:cNvPr>
          <p:cNvCxnSpPr>
            <a:endCxn id="6" idx="3"/>
          </p:cNvCxnSpPr>
          <p:nvPr/>
        </p:nvCxnSpPr>
        <p:spPr>
          <a:xfrm rot="10800000" flipV="1">
            <a:off x="5886254" y="3740848"/>
            <a:ext cx="693656" cy="458366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43DD7C8-331F-9D41-87E7-F19FF577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742" y="2877219"/>
            <a:ext cx="1014482" cy="10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9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A7D7-8276-1849-A77E-B37D3176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The Docker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8912E-5F54-AC4A-A2E9-626D6352F8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2086EE-BB24-D942-BE2F-3134FD4FCD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I'm not going to repeat it here, but you'll have to get the docker-compose file to run</a:t>
            </a:r>
          </a:p>
          <a:p>
            <a:pPr lvl="1"/>
            <a:r>
              <a:rPr lang="en-US" dirty="0"/>
              <a:t>Find your IP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ipconfig | grep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inet</a:t>
            </a:r>
            <a:endParaRPr lang="en-US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Edit the 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compose.yml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file to update the IP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docker-compose 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6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CBB51-34A4-9A46-92C1-E159470F4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Create the Topics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68BDE-1795-4A45-B659-5685008A5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7EAF4-A9EF-6142-B1BF-A239782B66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This step we're also been through before. We'll create two topics: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device-heartbeat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device-event</a:t>
            </a:r>
          </a:p>
          <a:p>
            <a:r>
              <a:rPr lang="en-US" dirty="0"/>
              <a:t>Make sure you're in the docker directory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21FA5-3A58-A843-8655-5D8BC7719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400"/>
            <a:ext cx="9144000" cy="11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7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AC1B7-1E44-FD48-981D-196F057D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6ECC57-74FB-EA49-997F-F4001E36D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9746E-E7E9-774C-AAA5-F583423402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Schema</a:t>
            </a:r>
          </a:p>
          <a:p>
            <a:r>
              <a:rPr lang="en-US" dirty="0"/>
              <a:t>Payload (Data)</a:t>
            </a:r>
          </a:p>
          <a:p>
            <a:r>
              <a:rPr lang="en-US" dirty="0"/>
              <a:t>Key</a:t>
            </a:r>
          </a:p>
          <a:p>
            <a:r>
              <a:rPr lang="en-US" dirty="0"/>
              <a:t>Number of partitions </a:t>
            </a:r>
          </a:p>
          <a:p>
            <a:r>
              <a:rPr lang="en-US" dirty="0"/>
              <a:t>Number of replicas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62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9330-924D-2848-8054-D1F60D42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Build and run the Device Simulator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DE583-FFBE-2D46-A335-E8267DA81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F61878-5220-8D4D-990B-394428CA1C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Provided is a device simulator</a:t>
            </a:r>
          </a:p>
          <a:p>
            <a:pPr lvl="1"/>
            <a:r>
              <a:rPr lang="en-US" dirty="0"/>
              <a:t>Produces the heartbeat</a:t>
            </a:r>
          </a:p>
          <a:p>
            <a:pPr lvl="1"/>
            <a:r>
              <a:rPr lang="en-US" dirty="0"/>
              <a:t>Randomly will miss the 1 minute deadline to make the processor decide that the device is offline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29029-4253-554E-B488-71F28B2C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17" y="3048000"/>
            <a:ext cx="7017488" cy="270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5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E390-8E1A-D744-B446-A228B456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Critical Code of </a:t>
            </a:r>
            <a:r>
              <a:rPr lang="en-US" dirty="0" err="1"/>
              <a:t>DeviceSim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F563F-EB55-7043-8FCB-0CB9E2E94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0DAD-6F93-F24E-BA21-C0C98ECC72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133B2-FC0F-414C-B07A-1FA62520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529"/>
            <a:ext cx="9144000" cy="394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2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6106-4749-7B4F-8121-79777F18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 Run the </a:t>
            </a:r>
            <a:r>
              <a:rPr lang="en-US" dirty="0" err="1"/>
              <a:t>DeviceSim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02E41-A74E-5141-BA6A-53FEE2722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E7EC-B01C-9645-AFE6-19D2FFD8C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-lab/labs/04-Implement-Topics-And-Partitions/device-sim</a:t>
            </a:r>
          </a:p>
          <a:p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package</a:t>
            </a:r>
          </a:p>
          <a:p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target/simulator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AF4CB-2B85-FE40-AB5A-ADFBFBCC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52800"/>
            <a:ext cx="6198781" cy="22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00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4F16-7DF4-5E48-B81E-19D661F87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 Build Device Monitor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56252C-4E5E-7242-8342-371E415D1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1CE61-7FE1-134F-B460-24A1A10046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cd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-lab/labs/04-Implement-Topics-And-Partitions/device-monitor</a:t>
            </a:r>
          </a:p>
          <a:p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package</a:t>
            </a:r>
          </a:p>
          <a:p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target/device-monitor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CBE36-55C1-A545-AEA2-A7E60046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" y="3200400"/>
            <a:ext cx="9144000" cy="19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41BE-A25C-9E4C-8A24-417CB8AA1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Code inside the Device Monitor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19D92-4F0F-D94A-9138-555710552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11065-772D-9A44-AA5B-6B143AA8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1" y="2053489"/>
            <a:ext cx="8958339" cy="311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8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2977F-52A0-924A-931E-0DE2CF6E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Run a Console Consumer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99432-D109-5F45-B174-4FFB3DD8FE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9FFCE-802C-5246-B759-6C1C45DF74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Let's make sure we can see the output from the device monitor</a:t>
            </a:r>
          </a:p>
          <a:p>
            <a:r>
              <a:rPr lang="en-US" dirty="0"/>
              <a:t>Make sure you're in the docker directory</a:t>
            </a:r>
          </a:p>
          <a:p>
            <a:r>
              <a:rPr lang="en-US" dirty="0"/>
              <a:t>Run the console-consumer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docker-compose exec 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/opt/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/bin/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kafka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-console-</a:t>
            </a:r>
            <a:r>
              <a:rPr lang="en-US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consumer.sh</a:t>
            </a:r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--bootstrap-server kafka:9092 --topic device-event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B184E-C504-6542-A7E9-199DF204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200"/>
            <a:ext cx="9144000" cy="164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5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A94DE-A6D5-8F41-88E3-7145A76BA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748E346-13AA-B84F-8431-645E69B49857}"/>
              </a:ext>
            </a:extLst>
          </p:cNvPr>
          <p:cNvSpPr txBox="1">
            <a:spLocks/>
          </p:cNvSpPr>
          <p:nvPr/>
        </p:nvSpPr>
        <p:spPr>
          <a:xfrm>
            <a:off x="3172135" y="5453063"/>
            <a:ext cx="28956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itchFamily="34" charset="0"/>
                <a:hlinkClick r:id="rId2"/>
              </a:rPr>
              <a:t>www.scispike.com</a:t>
            </a:r>
            <a:r>
              <a:rPr lang="en-US">
                <a:latin typeface="Calibri" pitchFamily="34" charset="0"/>
              </a:rPr>
              <a:t>                        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588D960-662C-C84F-80F8-FC97F41D8915}"/>
              </a:ext>
            </a:extLst>
          </p:cNvPr>
          <p:cNvSpPr txBox="1">
            <a:spLocks/>
          </p:cNvSpPr>
          <p:nvPr/>
        </p:nvSpPr>
        <p:spPr>
          <a:xfrm>
            <a:off x="6601135" y="54530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b="0" i="0" kern="1200">
                <a:solidFill>
                  <a:srgbClr val="99999A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2CF78-1A8F-5643-A653-8CB10A146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1" y="685800"/>
            <a:ext cx="8303408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FD785-FEE6-5740-A2F9-7F7B3A6CE82F}"/>
              </a:ext>
            </a:extLst>
          </p:cNvPr>
          <p:cNvSpPr/>
          <p:nvPr/>
        </p:nvSpPr>
        <p:spPr>
          <a:xfrm>
            <a:off x="587178" y="1312184"/>
            <a:ext cx="379123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docker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-compose</a:t>
            </a:r>
            <a:b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Kafka and </a:t>
            </a:r>
            <a:r>
              <a:rPr lang="en-US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ZooKeeper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2FC65-00E2-B149-96B6-81FBB709496E}"/>
              </a:ext>
            </a:extLst>
          </p:cNvPr>
          <p:cNvSpPr/>
          <p:nvPr/>
        </p:nvSpPr>
        <p:spPr>
          <a:xfrm>
            <a:off x="969364" y="3763235"/>
            <a:ext cx="27889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device-monitor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BEAA29-7098-DC4D-BD2C-E630075FF1A5}"/>
              </a:ext>
            </a:extLst>
          </p:cNvPr>
          <p:cNvSpPr/>
          <p:nvPr/>
        </p:nvSpPr>
        <p:spPr>
          <a:xfrm>
            <a:off x="5016329" y="1303395"/>
            <a:ext cx="29984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device simulator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F2F7D-AAA9-8A49-9380-A5FD2F85D5EC}"/>
              </a:ext>
            </a:extLst>
          </p:cNvPr>
          <p:cNvSpPr/>
          <p:nvPr/>
        </p:nvSpPr>
        <p:spPr>
          <a:xfrm>
            <a:off x="5029188" y="3763235"/>
            <a:ext cx="329276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console-consumer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477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C12947-F4F9-D944-B6A3-13967C805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Close it all down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99C57D-697B-F94B-80B9-B3C852357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B29A7-6B0C-1C48-ACD9-F5A9F67B3D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docker-compose down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9A074-BE68-A942-B0DA-50E97246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3" y="2214329"/>
            <a:ext cx="8047770" cy="273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1FC3-B208-7743-90C7-8AC86452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Short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224C6B-93DA-1F49-8909-D77EB949A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64480-0FF7-6C4C-A3C7-3FE4D7308C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lvl="1" indent="-342900">
              <a:buFont typeface="Wingdings" charset="2"/>
              <a:buChar char="§"/>
            </a:pPr>
            <a:r>
              <a:rPr lang="en-US" dirty="0"/>
              <a:t>DevOps concerns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/>
              <a:t>Bandwidth consumption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Size of messages, `</a:t>
            </a:r>
            <a:r>
              <a:rPr lang="en-US" dirty="0" err="1"/>
              <a:t>serdes</a:t>
            </a:r>
            <a:r>
              <a:rPr lang="en-US" dirty="0"/>
              <a:t>`, etc.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/>
              <a:t>Fault tolerance and availability  </a:t>
            </a:r>
            <a:r>
              <a:rPr lang="en-US" dirty="0">
                <a:sym typeface="Wingdings"/>
              </a:rPr>
              <a:t> Size of cluster, replication factor, etc.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Performance  Partitions, message size, cost of serialization, etc.</a:t>
            </a:r>
            <a:endParaRPr lang="en-US" dirty="0"/>
          </a:p>
          <a:p>
            <a:r>
              <a:rPr lang="en-US" dirty="0"/>
              <a:t>Producer concerns</a:t>
            </a:r>
          </a:p>
          <a:p>
            <a:pPr lvl="1"/>
            <a:r>
              <a:rPr lang="en-US" dirty="0"/>
              <a:t>Ease of production </a:t>
            </a:r>
            <a:r>
              <a:rPr lang="en-US" dirty="0">
                <a:sym typeface="Wingdings"/>
              </a:rPr>
              <a:t> Clear schema, cost of serialization, delivery guarantees, etc.</a:t>
            </a:r>
            <a:endParaRPr lang="en-US" dirty="0"/>
          </a:p>
          <a:p>
            <a:r>
              <a:rPr lang="en-US" dirty="0"/>
              <a:t>Consumer concerns</a:t>
            </a:r>
          </a:p>
          <a:p>
            <a:pPr lvl="1"/>
            <a:r>
              <a:rPr lang="en-US" dirty="0"/>
              <a:t>Can I subscribe to only what I need </a:t>
            </a:r>
            <a:r>
              <a:rPr lang="en-US" dirty="0">
                <a:sym typeface="Wingdings"/>
              </a:rPr>
              <a:t> Topics and partitions</a:t>
            </a:r>
          </a:p>
          <a:p>
            <a:pPr lvl="1"/>
            <a:r>
              <a:rPr lang="en-US" dirty="0"/>
              <a:t>Latency </a:t>
            </a:r>
            <a:r>
              <a:rPr lang="en-US" dirty="0">
                <a:sym typeface="Wingdings"/>
              </a:rPr>
              <a:t> Cluster size, performance, etc.</a:t>
            </a:r>
          </a:p>
        </p:txBody>
      </p:sp>
    </p:spTree>
    <p:extLst>
      <p:ext uri="{BB962C8B-B14F-4D97-AF65-F5344CB8AC3E}">
        <p14:creationId xmlns:p14="http://schemas.microsoft.com/office/powerpoint/2010/main" val="406022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75CB-FC5F-3046-A6A1-B0392725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Topics and Partitions Influence Concerns?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DA5083-C3E5-8F43-9391-11A873F21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5F1B1-C228-2B4F-A315-370CB742E2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lvl="1" indent="-342900">
              <a:buFont typeface="Wingdings" charset="2"/>
              <a:buChar char="§"/>
            </a:pPr>
            <a:r>
              <a:rPr lang="en-US" dirty="0"/>
              <a:t>Topic topology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Schema (structure, format, etc.)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Temporal constraints (frequency, triggers, etc.)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Do you use topics to allow for fine grain subscriptions?</a:t>
            </a:r>
          </a:p>
          <a:p>
            <a:pPr marL="342900" lvl="1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Partitions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Determines throughput (but not without cost)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Can be used for fine-grained subscription (requires use of low level API)</a:t>
            </a:r>
          </a:p>
          <a:p>
            <a:pPr marL="342900" lvl="1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Recommendation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Use topics to convey semantics</a:t>
            </a:r>
          </a:p>
          <a:p>
            <a:pPr marL="742950" lvl="2" indent="-342900">
              <a:buFont typeface="Wingdings" charset="2"/>
              <a:buChar char="§"/>
            </a:pPr>
            <a:r>
              <a:rPr lang="en-US" dirty="0">
                <a:sym typeface="Wingdings"/>
              </a:rPr>
              <a:t>Use partition to control throughput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19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9E54-C4A9-E343-86D3-1DDF2A62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304EC9-03B1-774B-9DDC-45DFC2470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E0561-DFF1-7648-B4F6-588C9A5894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Descriptive name</a:t>
            </a:r>
          </a:p>
          <a:p>
            <a:r>
              <a:rPr lang="en-US" dirty="0"/>
              <a:t>Don't hardcode the name all over your application!</a:t>
            </a:r>
          </a:p>
          <a:p>
            <a:r>
              <a:rPr lang="en-US" dirty="0"/>
              <a:t>Rule of thumb:</a:t>
            </a:r>
          </a:p>
          <a:p>
            <a:pPr lvl="1"/>
            <a:r>
              <a:rPr lang="en-US" dirty="0"/>
              <a:t>Use a longer name that is easy to understand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34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8201-FB02-7F47-9352-96529204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66DD23-5CB6-C049-B33D-3A440FB26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14B06-994C-3940-AA65-803429947D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  <a:p>
            <a:pPr lvl="1"/>
            <a:r>
              <a:rPr lang="en-US" dirty="0"/>
              <a:t>Common choice</a:t>
            </a:r>
          </a:p>
          <a:p>
            <a:pPr lvl="1"/>
            <a:r>
              <a:rPr lang="en-US" dirty="0"/>
              <a:t>Not the most efficient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Apache Avro</a:t>
            </a:r>
          </a:p>
          <a:p>
            <a:pPr lvl="1"/>
            <a:r>
              <a:rPr lang="en-US" dirty="0"/>
              <a:t>Binary format</a:t>
            </a:r>
          </a:p>
          <a:p>
            <a:pPr lvl="1"/>
            <a:r>
              <a:rPr lang="en-US" dirty="0"/>
              <a:t>Compression</a:t>
            </a:r>
          </a:p>
          <a:p>
            <a:pPr lvl="1"/>
            <a:r>
              <a:rPr lang="en-US" dirty="0"/>
              <a:t>Schema evolution</a:t>
            </a:r>
          </a:p>
          <a:p>
            <a:pPr lvl="1"/>
            <a:r>
              <a:rPr lang="en-US" dirty="0"/>
              <a:t>Dynamic typing  (no code generation needed for serialization)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84FD4-F4AE-E240-AD02-B28D6203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850304"/>
            <a:ext cx="2323970" cy="9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3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1AADD-B914-A84E-98F8-DFF65AF8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 and Throughput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8FABC-A489-1D4A-B26A-D3320FA64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A05FB-50D1-0F4B-AA7E-9D4D1E1F9F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Unit of parallelism: topic partition</a:t>
            </a:r>
          </a:p>
          <a:p>
            <a:r>
              <a:rPr lang="en-US" dirty="0"/>
              <a:t>Writes to different partitions done in parallel</a:t>
            </a:r>
          </a:p>
          <a:p>
            <a:r>
              <a:rPr lang="en-US" dirty="0"/>
              <a:t>Consumer: one thread get a single partition's data</a:t>
            </a:r>
          </a:p>
          <a:p>
            <a:r>
              <a:rPr lang="en-US" dirty="0"/>
              <a:t>Consumer parallelism: bounded by the number of consumed partitions</a:t>
            </a:r>
          </a:p>
          <a:p>
            <a:r>
              <a:rPr lang="en-US" dirty="0"/>
              <a:t>Throughput on a producer is a function of:</a:t>
            </a:r>
          </a:p>
          <a:p>
            <a:pPr lvl="1"/>
            <a:r>
              <a:rPr lang="en-US" dirty="0"/>
              <a:t>Batching size</a:t>
            </a:r>
          </a:p>
          <a:p>
            <a:pPr lvl="1"/>
            <a:r>
              <a:rPr lang="en-US" dirty="0"/>
              <a:t>Compression codec</a:t>
            </a:r>
          </a:p>
          <a:p>
            <a:pPr lvl="1"/>
            <a:r>
              <a:rPr lang="en-US" dirty="0"/>
              <a:t>Acknowledgement type</a:t>
            </a:r>
          </a:p>
          <a:p>
            <a:pPr lvl="1"/>
            <a:r>
              <a:rPr lang="en-US" dirty="0"/>
              <a:t>Replication factor</a:t>
            </a:r>
          </a:p>
          <a:p>
            <a:r>
              <a:rPr lang="en-US" dirty="0"/>
              <a:t>Consumer throughput is a function of the message processing logic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4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78FE-D56D-324A-9FED-15B003E2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Overpartitioning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035A4-7582-5348-B146-60B0AE726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8CC88-A805-0240-A99A-71DE33413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Problem: Increasing the number of partition and message ordering</a:t>
            </a:r>
          </a:p>
          <a:p>
            <a:pPr lvl="1"/>
            <a:r>
              <a:rPr lang="en-US" dirty="0"/>
              <a:t>If messages have keys, increasing the number of partitions may cause problems</a:t>
            </a:r>
          </a:p>
          <a:p>
            <a:pPr lvl="1"/>
            <a:r>
              <a:rPr lang="en-US" dirty="0"/>
              <a:t>Kafka maps a message to a partition based on the hash of the key</a:t>
            </a:r>
          </a:p>
          <a:p>
            <a:pPr lvl="1"/>
            <a:r>
              <a:rPr lang="en-US" dirty="0"/>
              <a:t>Messages with the same key go to the same partition</a:t>
            </a:r>
          </a:p>
          <a:p>
            <a:pPr lvl="1"/>
            <a:r>
              <a:rPr lang="en-US" dirty="0"/>
              <a:t>If we increase the number of partitions, this does not hold</a:t>
            </a:r>
          </a:p>
          <a:p>
            <a:pPr lvl="2"/>
            <a:r>
              <a:rPr lang="en-US" dirty="0"/>
              <a:t>Messages with the same key may for the retention period appear in multiple partitions</a:t>
            </a:r>
          </a:p>
          <a:p>
            <a:r>
              <a:rPr lang="en-US" dirty="0"/>
              <a:t>Therefore: </a:t>
            </a:r>
          </a:p>
          <a:p>
            <a:pPr lvl="1"/>
            <a:r>
              <a:rPr lang="en-US" dirty="0" err="1"/>
              <a:t>Overpartition</a:t>
            </a:r>
            <a:r>
              <a:rPr lang="en-US" dirty="0"/>
              <a:t> for a situation you expect in future</a:t>
            </a:r>
          </a:p>
        </p:txBody>
      </p:sp>
    </p:spTree>
    <p:extLst>
      <p:ext uri="{BB962C8B-B14F-4D97-AF65-F5344CB8AC3E}">
        <p14:creationId xmlns:p14="http://schemas.microsoft.com/office/powerpoint/2010/main" val="3957395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DFD3-DBB4-4448-B386-EBE08933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Partitions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8D0A1-2CA3-B046-BB14-F4FD1F505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92A089F-6FA7-E74D-8B91-14056D11BB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26BB1-7B18-7D42-B542-40964D4EC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Each partition maps to a directory in the broker</a:t>
            </a:r>
          </a:p>
          <a:p>
            <a:pPr lvl="1"/>
            <a:r>
              <a:rPr lang="en-US" dirty="0"/>
              <a:t>2 files: index, actual data</a:t>
            </a:r>
          </a:p>
          <a:p>
            <a:r>
              <a:rPr lang="en-US" dirty="0"/>
              <a:t>You may need to configure the open file handle limit</a:t>
            </a:r>
          </a:p>
          <a:p>
            <a:pPr lvl="1"/>
            <a:r>
              <a:rPr lang="en-US" dirty="0"/>
              <a:t>Configuration</a:t>
            </a:r>
          </a:p>
          <a:p>
            <a:pPr lvl="1"/>
            <a:r>
              <a:rPr lang="en-US" dirty="0"/>
              <a:t>Seen in production &gt; 30K open file handles / broker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950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003087"/>
      </a:dk2>
      <a:lt2>
        <a:srgbClr val="EEECE1"/>
      </a:lt2>
      <a:accent1>
        <a:srgbClr val="003087"/>
      </a:accent1>
      <a:accent2>
        <a:srgbClr val="009CDE"/>
      </a:accent2>
      <a:accent3>
        <a:srgbClr val="99999A"/>
      </a:accent3>
      <a:accent4>
        <a:srgbClr val="77E0C1"/>
      </a:accent4>
      <a:accent5>
        <a:srgbClr val="B0008E"/>
      </a:accent5>
      <a:accent6>
        <a:srgbClr val="FF8F1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999A"/>
        </a:solidFill>
        <a:ln>
          <a:noFill/>
        </a:ln>
        <a:effectLst/>
      </a:spPr>
      <a:bodyPr rtlCol="0" anchor="ctr"/>
      <a:lstStyle>
        <a:defPPr algn="ctr">
          <a:defRPr dirty="0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85750" indent="-285750">
          <a:lnSpc>
            <a:spcPct val="130000"/>
          </a:lnSpc>
          <a:spcBef>
            <a:spcPct val="20000"/>
          </a:spcBef>
          <a:buClr>
            <a:srgbClr val="009CDE"/>
          </a:buClr>
          <a:buSzPct val="100000"/>
          <a:buBlip>
            <a:blip xmlns:r="http://schemas.openxmlformats.org/officeDocument/2006/relationships" r:embed="rId1"/>
          </a:buBlip>
          <a:defRPr sz="1200" dirty="0" err="1">
            <a:solidFill>
              <a:srgbClr val="7F7F7F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29427</TotalTime>
  <Words>1076</Words>
  <Application>Microsoft Macintosh PowerPoint</Application>
  <PresentationFormat>On-screen Show (4:3)</PresentationFormat>
  <Paragraphs>196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Futura Std Book</vt:lpstr>
      <vt:lpstr>Helvetica</vt:lpstr>
      <vt:lpstr>Wingdings</vt:lpstr>
      <vt:lpstr>Office Theme</vt:lpstr>
      <vt:lpstr>PowerPoint Presentation</vt:lpstr>
      <vt:lpstr>Topic Design</vt:lpstr>
      <vt:lpstr>The Short Story</vt:lpstr>
      <vt:lpstr>How Topics and Partitions Influence Concerns?</vt:lpstr>
      <vt:lpstr>Name</vt:lpstr>
      <vt:lpstr>Schema</vt:lpstr>
      <vt:lpstr>Partitions and Throughput</vt:lpstr>
      <vt:lpstr>Overpartitioning</vt:lpstr>
      <vt:lpstr>Too Many Partitions</vt:lpstr>
      <vt:lpstr>Partitions and Availability</vt:lpstr>
      <vt:lpstr>Partitions and End-to-End Latency</vt:lpstr>
      <vt:lpstr>Partitions and Client Memory</vt:lpstr>
      <vt:lpstr>Summary</vt:lpstr>
      <vt:lpstr>Lab: Design </vt:lpstr>
      <vt:lpstr>Lab: Design... The Question</vt:lpstr>
      <vt:lpstr>Lab: Implementation</vt:lpstr>
      <vt:lpstr>What We'll Run</vt:lpstr>
      <vt:lpstr>Step 1: The Docker Setup</vt:lpstr>
      <vt:lpstr>Step 2: Create the Topics</vt:lpstr>
      <vt:lpstr>Step 3: Build and run the Device Simulator</vt:lpstr>
      <vt:lpstr>The Critical Code of DeviceSim</vt:lpstr>
      <vt:lpstr>Step 5:  Run the DeviceSim</vt:lpstr>
      <vt:lpstr>Step 6:  Build Device Monitor</vt:lpstr>
      <vt:lpstr>Interesting Code inside the Device Monitor</vt:lpstr>
      <vt:lpstr>Step 7: Run a Console Consumer</vt:lpstr>
      <vt:lpstr>PowerPoint Presentation</vt:lpstr>
      <vt:lpstr>Step 8: Close it all down</vt:lpstr>
    </vt:vector>
  </TitlesOfParts>
  <Company>fuseproject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Allie Packard</dc:creator>
  <cp:lastModifiedBy>Graff, Petter(AWF)</cp:lastModifiedBy>
  <cp:revision>989</cp:revision>
  <cp:lastPrinted>2014-04-15T20:58:29Z</cp:lastPrinted>
  <dcterms:created xsi:type="dcterms:W3CDTF">2014-03-31T20:09:59Z</dcterms:created>
  <dcterms:modified xsi:type="dcterms:W3CDTF">2018-09-21T20:12:07Z</dcterms:modified>
</cp:coreProperties>
</file>